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Cooper Hewitt Bold" charset="1" panose="00000000000000000000"/>
      <p:regular r:id="rId18"/>
    </p:embeddedFont>
    <p:embeddedFont>
      <p:font typeface="DM Sans" charset="1" panose="00000000000000000000"/>
      <p:regular r:id="rId19"/>
    </p:embeddedFont>
    <p:embeddedFont>
      <p:font typeface="Cooper Hewitt" charset="1" panose="00000000000000000000"/>
      <p:regular r:id="rId20"/>
    </p:embeddedFont>
    <p:embeddedFont>
      <p:font typeface="DM Sans Bol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jpeg" Type="http://schemas.openxmlformats.org/officeDocument/2006/relationships/image"/><Relationship Id="rId5" Target="../media/VAG3Yf70X0A.mp4" Type="http://schemas.openxmlformats.org/officeDocument/2006/relationships/video"/><Relationship Id="rId6" Target="../media/VAG3Yf70X0A.mp4" Type="http://schemas.microsoft.com/office/2007/relationships/media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jpeg" Type="http://schemas.openxmlformats.org/officeDocument/2006/relationships/image"/><Relationship Id="rId5" Target="../media/VAG3YUykDUk.mp4" Type="http://schemas.openxmlformats.org/officeDocument/2006/relationships/video"/><Relationship Id="rId6" Target="../media/VAG3YUykDUk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svg" Type="http://schemas.openxmlformats.org/officeDocument/2006/relationships/image"/><Relationship Id="rId11" Target="../media/image26.png" Type="http://schemas.openxmlformats.org/officeDocument/2006/relationships/image"/><Relationship Id="rId12" Target="../media/image2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Relationship Id="rId7" Target="../media/image22.png" Type="http://schemas.openxmlformats.org/officeDocument/2006/relationships/image"/><Relationship Id="rId8" Target="../media/image23.sv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jpeg" Type="http://schemas.openxmlformats.org/officeDocument/2006/relationships/image"/><Relationship Id="rId5" Target="../media/VAG3X8r9FyY.mp4" Type="http://schemas.openxmlformats.org/officeDocument/2006/relationships/video"/><Relationship Id="rId6" Target="../media/VAG3X8r9FyY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jpeg" Type="http://schemas.openxmlformats.org/officeDocument/2006/relationships/image"/><Relationship Id="rId5" Target="../media/VAG3Xyo9aKU.mp4" Type="http://schemas.openxmlformats.org/officeDocument/2006/relationships/video"/><Relationship Id="rId6" Target="../media/VAG3Xyo9aKU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jpeg" Type="http://schemas.openxmlformats.org/officeDocument/2006/relationships/image"/><Relationship Id="rId5" Target="../media/VAG3X1icJGg.mp4" Type="http://schemas.openxmlformats.org/officeDocument/2006/relationships/video"/><Relationship Id="rId6" Target="../media/VAG3X1icJGg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jpeg" Type="http://schemas.openxmlformats.org/officeDocument/2006/relationships/image"/><Relationship Id="rId5" Target="../media/VAG3X2xos6c.mp4" Type="http://schemas.openxmlformats.org/officeDocument/2006/relationships/video"/><Relationship Id="rId6" Target="../media/VAG3X2xos6c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jpeg" Type="http://schemas.openxmlformats.org/officeDocument/2006/relationships/image"/><Relationship Id="rId5" Target="../media/VAG3YKlucOw.mp4" Type="http://schemas.openxmlformats.org/officeDocument/2006/relationships/video"/><Relationship Id="rId6" Target="../media/VAG3YKlucOw.mp4" Type="http://schemas.microsoft.com/office/2007/relationships/media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7.jpeg" Type="http://schemas.openxmlformats.org/officeDocument/2006/relationships/image"/><Relationship Id="rId5" Target="../media/VAG3YBke220.mp4" Type="http://schemas.openxmlformats.org/officeDocument/2006/relationships/video"/><Relationship Id="rId6" Target="../media/VAG3YBke220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722887" y="-4247682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69" y="0"/>
                </a:lnTo>
                <a:lnTo>
                  <a:pt x="19258069" y="19258069"/>
                </a:lnTo>
                <a:lnTo>
                  <a:pt x="0" y="192580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18332" y="4330700"/>
            <a:ext cx="3701593" cy="4723610"/>
          </a:xfrm>
          <a:custGeom>
            <a:avLst/>
            <a:gdLst/>
            <a:ahLst/>
            <a:cxnLst/>
            <a:rect r="r" b="b" t="t" l="l"/>
            <a:pathLst>
              <a:path h="4723610" w="3701593">
                <a:moveTo>
                  <a:pt x="0" y="0"/>
                </a:moveTo>
                <a:lnTo>
                  <a:pt x="3701593" y="0"/>
                </a:lnTo>
                <a:lnTo>
                  <a:pt x="3701593" y="4723610"/>
                </a:lnTo>
                <a:lnTo>
                  <a:pt x="0" y="47236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56031" y="7285288"/>
            <a:ext cx="3718302" cy="2393234"/>
          </a:xfrm>
          <a:custGeom>
            <a:avLst/>
            <a:gdLst/>
            <a:ahLst/>
            <a:cxnLst/>
            <a:rect r="r" b="b" t="t" l="l"/>
            <a:pathLst>
              <a:path h="2393234" w="3718302">
                <a:moveTo>
                  <a:pt x="0" y="0"/>
                </a:moveTo>
                <a:lnTo>
                  <a:pt x="3718301" y="0"/>
                </a:lnTo>
                <a:lnTo>
                  <a:pt x="3718301" y="2393235"/>
                </a:lnTo>
                <a:lnTo>
                  <a:pt x="0" y="239323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377104" y="5573672"/>
            <a:ext cx="2882196" cy="3943304"/>
          </a:xfrm>
          <a:custGeom>
            <a:avLst/>
            <a:gdLst/>
            <a:ahLst/>
            <a:cxnLst/>
            <a:rect r="r" b="b" t="t" l="l"/>
            <a:pathLst>
              <a:path h="3943304" w="2882196">
                <a:moveTo>
                  <a:pt x="0" y="0"/>
                </a:moveTo>
                <a:lnTo>
                  <a:pt x="2882196" y="0"/>
                </a:lnTo>
                <a:lnTo>
                  <a:pt x="2882196" y="3943304"/>
                </a:lnTo>
                <a:lnTo>
                  <a:pt x="0" y="39433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8055650"/>
            <a:ext cx="3368075" cy="2231350"/>
          </a:xfrm>
          <a:custGeom>
            <a:avLst/>
            <a:gdLst/>
            <a:ahLst/>
            <a:cxnLst/>
            <a:rect r="r" b="b" t="t" l="l"/>
            <a:pathLst>
              <a:path h="2231350" w="3368075">
                <a:moveTo>
                  <a:pt x="0" y="0"/>
                </a:moveTo>
                <a:lnTo>
                  <a:pt x="3368075" y="0"/>
                </a:lnTo>
                <a:lnTo>
                  <a:pt x="3368075" y="2231350"/>
                </a:lnTo>
                <a:lnTo>
                  <a:pt x="0" y="22313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493" y="2150228"/>
            <a:ext cx="14905248" cy="2392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6818"/>
              </a:lnSpc>
            </a:pPr>
            <a:r>
              <a:rPr lang="en-US" sz="12013" b="true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ARVORE AVL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7493" y="4273550"/>
            <a:ext cx="10532325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Autor: 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Lucas Santos (CJ3032116)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847196" y="3256304"/>
            <a:ext cx="12499014" cy="70306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TIPOS DE ROTAÇÕES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5523" y="1829894"/>
            <a:ext cx="1778236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Rotação Dupla à Esquerda (LR): Usado quando ocorre um desequilíbrio à esquerda, mas o filho esquerdo do nó tem uma subárvore direita mais alta. É uma combinação de uma rotação à esquerda seguida de uma rotação à direita.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14534" y="3833980"/>
            <a:ext cx="10764340" cy="605494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TIPOS DE ROTAÇÕES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726105"/>
            <a:ext cx="17782362" cy="1471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Rotação Dupla à Direita (RL): Usada quando ocorre um desequilíbrio à direita, mas o filho direito do nó tem uma subárvore esquerda mais alta. Assim como a rotação anterior, ela é uma combinação de uma rotação à direita seguida de uma rotação à esquerda.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33983" y="3152569"/>
            <a:ext cx="16420035" cy="387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8"/>
              </a:lnSpc>
            </a:pPr>
            <a:r>
              <a:rPr lang="en-US" b="true" sz="19362">
                <a:solidFill>
                  <a:srgbClr val="343434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OBRIGADO :)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919925" y="8055650"/>
            <a:ext cx="3368075" cy="2231350"/>
          </a:xfrm>
          <a:custGeom>
            <a:avLst/>
            <a:gdLst/>
            <a:ahLst/>
            <a:cxnLst/>
            <a:rect r="r" b="b" t="t" l="l"/>
            <a:pathLst>
              <a:path h="2231350" w="3368075">
                <a:moveTo>
                  <a:pt x="0" y="0"/>
                </a:moveTo>
                <a:lnTo>
                  <a:pt x="3368075" y="0"/>
                </a:lnTo>
                <a:lnTo>
                  <a:pt x="3368075" y="2231350"/>
                </a:lnTo>
                <a:lnTo>
                  <a:pt x="0" y="22313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98724" y="716205"/>
            <a:ext cx="4455678" cy="2884039"/>
          </a:xfrm>
          <a:custGeom>
            <a:avLst/>
            <a:gdLst/>
            <a:ahLst/>
            <a:cxnLst/>
            <a:rect r="r" b="b" t="t" l="l"/>
            <a:pathLst>
              <a:path h="2884039" w="4455678">
                <a:moveTo>
                  <a:pt x="0" y="0"/>
                </a:moveTo>
                <a:lnTo>
                  <a:pt x="4455678" y="0"/>
                </a:lnTo>
                <a:lnTo>
                  <a:pt x="4455678" y="2884039"/>
                </a:lnTo>
                <a:lnTo>
                  <a:pt x="0" y="288403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02216" y="488979"/>
            <a:ext cx="2577298" cy="2577298"/>
          </a:xfrm>
          <a:custGeom>
            <a:avLst/>
            <a:gdLst/>
            <a:ahLst/>
            <a:cxnLst/>
            <a:rect r="r" b="b" t="t" l="l"/>
            <a:pathLst>
              <a:path h="2577298" w="2577298">
                <a:moveTo>
                  <a:pt x="0" y="0"/>
                </a:moveTo>
                <a:lnTo>
                  <a:pt x="2577298" y="0"/>
                </a:lnTo>
                <a:lnTo>
                  <a:pt x="2577298" y="2577298"/>
                </a:lnTo>
                <a:lnTo>
                  <a:pt x="0" y="2577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299290" y="6546054"/>
            <a:ext cx="12620635" cy="481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Autor: </a:t>
            </a: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Lucas Santos (CJ3032116)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01944" y="7951310"/>
            <a:ext cx="14854463" cy="1679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31"/>
              </a:lnSpc>
            </a:pPr>
            <a:r>
              <a:rPr lang="en-US" sz="2799" u="sng" b="true">
                <a:solidFill>
                  <a:srgbClr val="343434"/>
                </a:solidFill>
                <a:latin typeface="DM Sans Bold"/>
                <a:ea typeface="DM Sans Bold"/>
                <a:cs typeface="DM Sans Bold"/>
                <a:sym typeface="DM Sans Bold"/>
              </a:rPr>
              <a:t>REFERÊNCIA</a:t>
            </a:r>
          </a:p>
          <a:p>
            <a:pPr algn="l">
              <a:lnSpc>
                <a:spcPts val="3331"/>
              </a:lnSpc>
            </a:pPr>
          </a:p>
          <a:p>
            <a:pPr algn="l">
              <a:lnSpc>
                <a:spcPts val="3331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UNIVESP. Estrutura de Dados - Aula 21 - Árvores AVL. Disponível em: &lt;https://www.youtube.com/watch?v=YkF76cOgtMQ&gt;. Acesso em: 31 out. 2025.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127548">
            <a:off x="13472164" y="424106"/>
            <a:ext cx="4094130" cy="1860968"/>
          </a:xfrm>
          <a:custGeom>
            <a:avLst/>
            <a:gdLst/>
            <a:ahLst/>
            <a:cxnLst/>
            <a:rect r="r" b="b" t="t" l="l"/>
            <a:pathLst>
              <a:path h="1860968" w="4094130">
                <a:moveTo>
                  <a:pt x="4094130" y="0"/>
                </a:moveTo>
                <a:lnTo>
                  <a:pt x="0" y="0"/>
                </a:lnTo>
                <a:lnTo>
                  <a:pt x="0" y="1860968"/>
                </a:lnTo>
                <a:lnTo>
                  <a:pt x="4094130" y="1860968"/>
                </a:lnTo>
                <a:lnTo>
                  <a:pt x="409413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14701" y="488979"/>
            <a:ext cx="3794906" cy="2663334"/>
          </a:xfrm>
          <a:custGeom>
            <a:avLst/>
            <a:gdLst/>
            <a:ahLst/>
            <a:cxnLst/>
            <a:rect r="r" b="b" t="t" l="l"/>
            <a:pathLst>
              <a:path h="2663334" w="3794906">
                <a:moveTo>
                  <a:pt x="0" y="0"/>
                </a:moveTo>
                <a:lnTo>
                  <a:pt x="3794906" y="0"/>
                </a:lnTo>
                <a:lnTo>
                  <a:pt x="3794906" y="2663334"/>
                </a:lnTo>
                <a:lnTo>
                  <a:pt x="0" y="26633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570" y="1478061"/>
            <a:ext cx="17782362" cy="3453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Uma árvore AVL é um tipo de árvore binária de busca que se mantem balaceada, esse balanceamento é dito com a diferença de alturas entre as subárvores da esquerda e direita da arvore, a diferença de altura não pode ser maior que o módulo de 1.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balanceamento é importante para manter a complexidade da busca da arvore AVL em O(log n), pois em uma arvore binária comum é possível que os nós se organizem de modo que a complexidade chegue a O(n).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800921" y="4983896"/>
            <a:ext cx="15025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O(n)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135202" y="5750197"/>
            <a:ext cx="1502545" cy="481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O(log n)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214467" y="5465226"/>
            <a:ext cx="6675453" cy="4821774"/>
          </a:xfrm>
          <a:custGeom>
            <a:avLst/>
            <a:gdLst/>
            <a:ahLst/>
            <a:cxnLst/>
            <a:rect r="r" b="b" t="t" l="l"/>
            <a:pathLst>
              <a:path h="4821774" w="6675453">
                <a:moveTo>
                  <a:pt x="0" y="0"/>
                </a:moveTo>
                <a:lnTo>
                  <a:pt x="6675454" y="0"/>
                </a:lnTo>
                <a:lnTo>
                  <a:pt x="6675454" y="4821774"/>
                </a:lnTo>
                <a:lnTo>
                  <a:pt x="0" y="48217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8570" y="6231527"/>
            <a:ext cx="9418225" cy="3661335"/>
          </a:xfrm>
          <a:custGeom>
            <a:avLst/>
            <a:gdLst/>
            <a:ahLst/>
            <a:cxnLst/>
            <a:rect r="r" b="b" t="t" l="l"/>
            <a:pathLst>
              <a:path h="3661335" w="9418225">
                <a:moveTo>
                  <a:pt x="0" y="0"/>
                </a:moveTo>
                <a:lnTo>
                  <a:pt x="9418224" y="0"/>
                </a:lnTo>
                <a:lnTo>
                  <a:pt x="9418224" y="3661335"/>
                </a:lnTo>
                <a:lnTo>
                  <a:pt x="0" y="36613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 QUE É UMA ARVORE AVL?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627750" y="5143500"/>
            <a:ext cx="9144000" cy="51435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8570" y="1195070"/>
            <a:ext cx="17782362" cy="4443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Por ser um tipo de árvore binária de busca, a árvore AVL segue a mesma estrutura, ou seja, valores menores a esquerda e valores maiores a direita do nó.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balanceamento de uma AVL pode sofrer alterações ao inserir ou remover um nó, as rotações são responsáveis por manter o balanceamento em ordem nas árvores AVL.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Observe no GIF abaixo que a sequencia de inserção seria 10, 11 e 12, com 11 e 12 sendo filhos do 10, porém por conta da rotação o 11 se tornou pai do 10 e 12 para manter o balanceamento. (nesse caso foi a rotação a esquerda)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ESTRUTURA DE UMA ARVORE AVL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4091128" y="4655728"/>
            <a:ext cx="10011150" cy="563127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8570" y="1195070"/>
            <a:ext cx="17782362" cy="3948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 remoção de um nó em uma árvore AVL segue o mesmo processo de uma Árvore Binária de Busca, com a peculiaridade do balanceamento.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Caso 1: Remoção de um nó folha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Quando o nó a ser removido não possui filhos (é um nó folha), ele simplesmente é removido da árvore. Isso não causa desbalanceamento imediatamente, mas deve-se verificar o caminho de volta até a raiz para garantir que os fatores de balanceamento ainda estão corretos.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REMOÇÃO DE UM NÓ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514354" y="3953648"/>
            <a:ext cx="11259293" cy="633335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8570" y="1608915"/>
            <a:ext cx="177823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Caso 2: Remoção de um nó com um único filho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Se o nó a ser removido tem apenas um filho, o nó é removido e o filho o substitui diretamente. Aqui, também é necessário verificar o balanceamento após a remoção, atualizando os fatores de balanceamento dos nós no caminho até a raiz.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REMOÇÃO DE UM NÓ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706113" y="4222586"/>
            <a:ext cx="10781181" cy="606441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08570" y="1608915"/>
            <a:ext cx="17782362" cy="246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Caso 3: Remoção de um nó com dois filhos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Quando o nó a ser removido tem dois filhos, o processo é um pouco mais complexo. Nesse caso, o nó é substituído pelo seu sucessor em ordem (o nó com o valor mínimo na subárvore direita) ou pelo predecessor em ordem (o nó com o valor máximo na subárvore esquerda). Após essa substituição, a árvore precisa ser verificada e balanceada novamente.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REMOÇÃO DE UM NÓ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570" y="2219828"/>
            <a:ext cx="17782362" cy="7415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Após qualquer remoção, a árvore precisa ser percorrida de volta até a raiz para garantir que ela ainda esteja balanceada. O fator de balanceamento de cada nó é recalculado, e se algum nó estiver desbalanceado (com fator de balanceamento maior que 1 ou menor que -1), será necessário realizar uma rotação para restaurar o balanceamento da árvore.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Fatores de Balanceamento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 fator de balanceamento de um nó é dado pela diferença entre a altura da subárvore esquerda e a subárvore direita. (FB = altura subárvore esquerda - altura subárvore direita, ou vice versa)</a:t>
            </a: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Os possíveis fatores de balanceamento são: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FB = 0: A árvore está balanceada.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FB=1: A árvore está ligeiramente inclinada para a esquerda.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FB=−1: A árvore está ligeiramente inclinada para a direita.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FB &gt; 1 ou FB&lt;−1: A árvore está desbalanceada e precisa ser corrigida por uma rotação.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Em resumo o fator de balanceamento não pode ser maior que o módulo de 1.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O REBALANCEAMENTO APÓS A REMOÇÃO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625180" y="3914760"/>
            <a:ext cx="10943047" cy="615546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05523" y="1297808"/>
            <a:ext cx="17782362" cy="2957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Quando a árvore se desbalanceia, existem quatro tipos principais de rotações que podem ser aplicadas para restaurar o balanceamento: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Rotação Simples à Direita (RR): Usada quando há desbalanceamento devido à subárvore esquerda (subárvore direita ficou mais baixa,).</a:t>
            </a: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TIPOS DE ROTAÇÕES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035" y="-4485535"/>
            <a:ext cx="19258069" cy="19258069"/>
          </a:xfrm>
          <a:custGeom>
            <a:avLst/>
            <a:gdLst/>
            <a:ahLst/>
            <a:cxnLst/>
            <a:rect r="r" b="b" t="t" l="l"/>
            <a:pathLst>
              <a:path h="19258069" w="19258069">
                <a:moveTo>
                  <a:pt x="0" y="0"/>
                </a:moveTo>
                <a:lnTo>
                  <a:pt x="19258070" y="0"/>
                </a:lnTo>
                <a:lnTo>
                  <a:pt x="19258070" y="19258070"/>
                </a:lnTo>
                <a:lnTo>
                  <a:pt x="0" y="192580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5523" y="1829894"/>
            <a:ext cx="17782362" cy="976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343434"/>
                </a:solidFill>
                <a:latin typeface="DM Sans"/>
                <a:ea typeface="DM Sans"/>
                <a:cs typeface="DM Sans"/>
                <a:sym typeface="DM Sans"/>
              </a:rPr>
              <a:t>Rotação Simples à Esquerda (LL): Usada quando há desbalanceamento devido à subárvore direita (subárvore esquerda ficou mais baixa).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476" y="151920"/>
            <a:ext cx="17988455" cy="1203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29"/>
              </a:lnSpc>
            </a:pPr>
            <a:r>
              <a:rPr lang="en-US" sz="7064">
                <a:solidFill>
                  <a:srgbClr val="343434"/>
                </a:solidFill>
                <a:latin typeface="Cooper Hewitt"/>
                <a:ea typeface="Cooper Hewitt"/>
                <a:cs typeface="Cooper Hewitt"/>
                <a:sym typeface="Cooper Hewitt"/>
              </a:rPr>
              <a:t>TIPOS DE ROTAÇÕES</a:t>
            </a:r>
          </a:p>
        </p:txBody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2641" y="3830144"/>
            <a:ext cx="10322718" cy="58065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DAG3Rr2vF0o</dc:identifier>
  <dcterms:modified xsi:type="dcterms:W3CDTF">2011-08-01T06:04:30Z</dcterms:modified>
  <cp:revision>1</cp:revision>
  <dc:title>Arvore AVL e remoção</dc:title>
</cp:coreProperties>
</file>